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6" r:id="rId4"/>
    <p:sldId id="259" r:id="rId5"/>
    <p:sldId id="262" r:id="rId6"/>
    <p:sldId id="264" r:id="rId7"/>
    <p:sldId id="267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3A84"/>
    <a:srgbClr val="003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2CBFE-FD1F-9842-A113-99F47A18CD02}" v="385" dt="2026-06-02T11:44:08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70753"/>
  </p:normalViewPr>
  <p:slideViewPr>
    <p:cSldViewPr snapToGrid="0">
      <p:cViewPr varScale="1">
        <p:scale>
          <a:sx n="83" d="100"/>
          <a:sy n="83" d="100"/>
        </p:scale>
        <p:origin x="1672" y="200"/>
      </p:cViewPr>
      <p:guideLst/>
    </p:cSldViewPr>
  </p:slideViewPr>
  <p:notesTextViewPr>
    <p:cViewPr>
      <p:scale>
        <a:sx n="190" d="100"/>
        <a:sy n="19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AD9EE-3C7D-6249-AD14-2333C55B217B}" type="datetimeFigureOut">
              <a:rPr lang="en-US" smtClean="0"/>
              <a:t>6/3/26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AC937-306B-D24D-A2DE-9821B8A06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5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today I’ll present SPADE. It’s an offline BBO framework that models the forward score likelihood with a calibrated diffusion surrogate, then uses support proximity to make optimization conservative in low-density regions.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AC937-306B-D24D-A2DE-9821B8A06F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5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Offline black-box optimization is useful whenever evaluating the true objective is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expensive, slow, risky, or impossible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historical data already exists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AC937-306B-D24D-A2DE-9821B8A06F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1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CE6C0-FBA6-9ACF-7E62-F3A50D95A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2ABB0-D021-B994-DE34-B6F0FBB4B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579B34-5A76-1954-3056-C5AD001A9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optimizer pushes the surrogate into unsupported regions, where high predicted scores may simply be hallucinations. SPADE is designed for this failure mode.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72C07-9B47-31E9-E5D2-D3502ACE8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AC937-306B-D24D-A2DE-9821B8A06F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SPADE has two mechanisms. First, the conditional diffusion surrogate calibrated with moment matching and rank consistency. Second, k-nearest neighbors calibration to measure how well a candidate is supported by the offline dataset. Designs far from data manifold has reduced predicted mean and increased uncertainty. The final search maximizes a lower confidence bound, so unsupported candidates become unattractive even if their raw predicted score is high.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AC937-306B-D24D-A2DE-9821B8A06F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6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good design should be: predicted to perform well, and appear supported by the offline dataset. In terms of Bayes’ rule, it depends on </a:t>
            </a:r>
            <a:r>
              <a:rPr lang="en-US" dirty="0"/>
              <a:t>both the score likelihood and the design prior, which SPADE models with diffusion surrogate and support proximity calibration.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prove SPADE’s acquisition is approximately the original utility plus 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log-density term. So candidates far from the dataset receive a lower acquisition score, even if the surrogate predicts a high mean.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AC937-306B-D24D-A2DE-9821B8A06F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9C33F-5BC6-3CFC-336F-80418EFF7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15793-2AD8-A6C7-4F50-FE776CBB2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DD5AE-01E0-36B4-1451-087384768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SPADE has the best overall ranking among 24 methods. On normalized maximum score, it reaches top-two performance on five of six tasks.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28027-C9B6-57E8-B6F1-F344D4FC0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AC937-306B-D24D-A2DE-9821B8A06F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4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BFDF0-C888-39A8-12DD-42EAF08B2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B9FC8A-1599-EB92-DD94-9B658B85F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14FDD1-E3F2-B108-0EF2-2A4586B1D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Ablation shows that calibration and support proximity both help, and taken together, the full SPADE method excels. Empirical evidence on many synthetic functions also suggest that SPADE </a:t>
            </a:r>
            <a:r>
              <a:rPr lang="en-US" sz="1200" dirty="0">
                <a:latin typeface="Aptos" panose="020B0004020202020204" pitchFamily="34" charset="0"/>
              </a:rPr>
              <a:t>captures the structure of the objective function overall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300B7-743C-81AC-9C17-B77BF3A6D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AC937-306B-D24D-A2DE-9821B8A06F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9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0D6E5-B1C2-C8F8-85AE-814A29973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BDC1EB-00F1-EEED-4B6B-3FBC74CA9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1445A-656C-5111-A728-95F71DA44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D0570-C364-36C0-EA73-3DF496CE1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AC937-306B-D24D-A2DE-9821B8A06F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9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BB87-627A-2A71-7984-6B32087C8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6DBA5-5888-7C3B-EEF5-4A239BE26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A8708-0B01-7334-F671-E7F67B8D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DBC-B93D-9649-A0DD-34E1B1A13A2A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2AE1C-15A3-EFEE-B9E2-DB079287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E0D8-CF40-BDC8-B45D-C81E2439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B6CD-16B5-FE42-B816-FE0FDBC6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0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28A6-8DCC-3B70-01A8-0A729C9E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715C9-6748-9D67-8F32-965A05FCE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B6946-F1BD-99A0-B713-8CEAABEE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DBC-B93D-9649-A0DD-34E1B1A13A2A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2D837-06CD-14CE-61E4-9FEFC9B1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4EFA5-8902-15B0-C7B6-DF6C9F99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B6CD-16B5-FE42-B816-FE0FDBC6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7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1F8AE-0F3A-4C17-A111-1667ABA6F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7281C-FE1D-E7B6-074C-FAEADDE6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1A44C-6456-B9F1-5DC7-12589FCB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DBC-B93D-9649-A0DD-34E1B1A13A2A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F79C4-285F-88E0-E540-B7FACDA9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0755A-9B8A-C46C-4FAA-6A263DD2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B6CD-16B5-FE42-B816-FE0FDBC6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1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3C51-05AA-B278-49D0-CF69E584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09AB5-069F-87D1-8B35-56F1B5E3B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4A8BE-BC6C-DBE4-5245-0C49683A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DBC-B93D-9649-A0DD-34E1B1A13A2A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0C228-CB16-B32F-3FBB-4EE2EE26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B056C-D590-5EFF-3A42-5FB0AF03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B6CD-16B5-FE42-B816-FE0FDBC6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3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43FB-6F38-6DA2-4C36-60059A8C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AF2BA-3E47-AA22-9DD0-12352D9A1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FBC80-A8EB-43FE-A543-A5E44D04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DBC-B93D-9649-A0DD-34E1B1A13A2A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32BD-232C-6F98-712B-509E084F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2EFC4-199C-C5F2-2518-27B03F9E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B6CD-16B5-FE42-B816-FE0FDBC6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0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C0FFE-9FB7-5A73-982B-B9907A62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19F0C-FEB2-83B2-21FF-FC7BFF5AC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CCF3D-A3CD-BFCE-D480-2E5438E88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8E77F-A6C0-3B39-7862-00BBDB12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DBC-B93D-9649-A0DD-34E1B1A13A2A}" type="datetimeFigureOut">
              <a:rPr lang="en-US" smtClean="0"/>
              <a:t>6/3/26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FBE1F-B57C-3627-4D21-73FAA1B9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17FA4-ECAD-8087-63D9-CE4C94B0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B6CD-16B5-FE42-B816-FE0FDBC6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0679-EE92-A2F6-223B-C3DD08F5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3187F-1C48-6831-0502-3F26ADB6B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21EF4-96D4-360B-1CCA-3DE997B50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2B972-F6DB-80E0-862C-4AFE87997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B4296-F8C3-C9A1-E6FF-CC0D49FA3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E8325-E465-9B85-E80B-44AFF9EE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DBC-B93D-9649-A0DD-34E1B1A13A2A}" type="datetimeFigureOut">
              <a:rPr lang="en-US" smtClean="0"/>
              <a:t>6/3/26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039BC-02B0-6E06-26F9-E21293F61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3CBD2-B767-AC0E-CFD5-FD6359575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B6CD-16B5-FE42-B816-FE0FDBC6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587F-44F8-6D09-BE58-BD187A59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C4065-48C9-3FB8-E747-71028D07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DBC-B93D-9649-A0DD-34E1B1A13A2A}" type="datetimeFigureOut">
              <a:rPr lang="en-US" smtClean="0"/>
              <a:t>6/3/26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D9964-36A7-070A-DCBC-E0EC527E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6DF94-B136-E986-C068-31B25D5D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B6CD-16B5-FE42-B816-FE0FDBC6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3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EE5B48-54E0-6B46-B86D-2013DE2D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DBC-B93D-9649-A0DD-34E1B1A13A2A}" type="datetimeFigureOut">
              <a:rPr lang="en-US" smtClean="0"/>
              <a:t>6/3/26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376E0-0173-A2A6-3DC5-C78179BE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EC6BB-03AD-C9F0-0B59-5F5EF0CF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B6CD-16B5-FE42-B816-FE0FDBC6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0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AB96-EC29-69A8-DD9A-CF35F99B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297A0-3BE9-1DE1-ADCB-1AC49D1CC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6D4D5-B848-6F8A-8654-F7D3B9B4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87643-3833-5277-0F50-45092CC8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DBC-B93D-9649-A0DD-34E1B1A13A2A}" type="datetimeFigureOut">
              <a:rPr lang="en-US" smtClean="0"/>
              <a:t>6/3/26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F043B-61F9-FA95-6BE8-28BBA3D5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624F7B-677E-CF40-A1B4-C8B06D56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B6CD-16B5-FE42-B816-FE0FDBC6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4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BAAD-7843-FF1D-01A3-205B41DF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01B71-1425-9529-F958-ADBE22506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CFDBC-1800-CE6F-BD08-FFEE3BE36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0CB44-80C0-D4B9-6B23-FE4BF61B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4DBC-B93D-9649-A0DD-34E1B1A13A2A}" type="datetimeFigureOut">
              <a:rPr lang="en-US" smtClean="0"/>
              <a:t>6/3/26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D39A5-1DBD-7BED-2DFC-05F85EA9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EF0CA-F933-19FD-F840-14F072D7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7B6CD-16B5-FE42-B816-FE0FDBC6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2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C74E87-4687-D39E-487F-2922B831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50C3A-F2DC-8272-E523-03A2724A6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CCCC7-5701-3FC4-3855-6B693C25F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254DBC-B93D-9649-A0DD-34E1B1A13A2A}" type="datetimeFigureOut">
              <a:rPr lang="en-US" smtClean="0"/>
              <a:t>6/3/26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FCF80-22C6-798E-B883-789049B54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8156-8B5A-7197-D73C-ECE6F587C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07B6CD-16B5-FE42-B816-FE0FDBC67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843B37-50A3-FC93-48CB-B02F24787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9960" y="3595235"/>
            <a:ext cx="8824745" cy="1655762"/>
          </a:xfrm>
        </p:spPr>
        <p:txBody>
          <a:bodyPr>
            <a:normAutofit/>
          </a:bodyPr>
          <a:lstStyle/>
          <a:p>
            <a:pPr>
              <a:defRPr sz="2175" b="0">
                <a:solidFill>
                  <a:srgbClr val="111111"/>
                </a:solidFill>
                <a:latin typeface="Aptos"/>
                <a:ea typeface="Aptos"/>
                <a:cs typeface="Aptos"/>
              </a:defRPr>
            </a:pPr>
            <a:r>
              <a:rPr lang="en-US" sz="2000" dirty="0">
                <a:solidFill>
                  <a:srgbClr val="111111"/>
                </a:solidFill>
                <a:latin typeface="Aptos"/>
                <a:ea typeface="Aptos"/>
                <a:cs typeface="Aptos"/>
              </a:rPr>
              <a:t>Yonghan Yang* [1], Ye Yuan* [1,2,3], </a:t>
            </a:r>
            <a:r>
              <a:rPr lang="en-US" sz="2000" dirty="0" err="1">
                <a:solidFill>
                  <a:srgbClr val="111111"/>
                </a:solidFill>
                <a:latin typeface="Aptos"/>
                <a:ea typeface="Aptos"/>
                <a:cs typeface="Aptos"/>
              </a:rPr>
              <a:t>Zipeng</a:t>
            </a:r>
            <a:r>
              <a:rPr lang="en-US" sz="2000" dirty="0">
                <a:solidFill>
                  <a:srgbClr val="111111"/>
                </a:solidFill>
                <a:latin typeface="Aptos"/>
                <a:ea typeface="Aptos"/>
                <a:cs typeface="Aptos"/>
              </a:rPr>
              <a:t> Sun [2,3], </a:t>
            </a:r>
            <a:r>
              <a:rPr lang="en-US" sz="2000" dirty="0" err="1">
                <a:solidFill>
                  <a:srgbClr val="111111"/>
                </a:solidFill>
                <a:latin typeface="Aptos"/>
                <a:ea typeface="Aptos"/>
                <a:cs typeface="Aptos"/>
              </a:rPr>
              <a:t>Linfeng</a:t>
            </a:r>
            <a:r>
              <a:rPr lang="en-US" sz="2000" dirty="0">
                <a:solidFill>
                  <a:srgbClr val="111111"/>
                </a:solidFill>
                <a:latin typeface="Aptos"/>
                <a:ea typeface="Aptos"/>
                <a:cs typeface="Aptos"/>
              </a:rPr>
              <a:t> Du [2,3],</a:t>
            </a:r>
          </a:p>
          <a:p>
            <a:pPr>
              <a:defRPr sz="2175" b="0">
                <a:solidFill>
                  <a:srgbClr val="111111"/>
                </a:solidFill>
                <a:latin typeface="Aptos"/>
                <a:ea typeface="Aptos"/>
                <a:cs typeface="Aptos"/>
              </a:defRPr>
            </a:pPr>
            <a:r>
              <a:rPr lang="en-US" sz="2000" dirty="0" err="1">
                <a:solidFill>
                  <a:srgbClr val="111111"/>
                </a:solidFill>
                <a:latin typeface="Aptos"/>
                <a:ea typeface="Aptos"/>
                <a:cs typeface="Aptos"/>
              </a:rPr>
              <a:t>Bowei</a:t>
            </a:r>
            <a:r>
              <a:rPr lang="en-US" sz="2000" dirty="0">
                <a:solidFill>
                  <a:srgbClr val="111111"/>
                </a:solidFill>
                <a:latin typeface="Aptos"/>
                <a:ea typeface="Aptos"/>
                <a:cs typeface="Aptos"/>
              </a:rPr>
              <a:t> He [1], </a:t>
            </a:r>
            <a:r>
              <a:rPr lang="en-US" sz="2000" dirty="0" err="1">
                <a:solidFill>
                  <a:srgbClr val="111111"/>
                </a:solidFill>
                <a:latin typeface="Aptos"/>
                <a:ea typeface="Aptos"/>
                <a:cs typeface="Aptos"/>
              </a:rPr>
              <a:t>Haolun</a:t>
            </a:r>
            <a:r>
              <a:rPr lang="en-US" sz="2000" dirty="0">
                <a:solidFill>
                  <a:srgbClr val="111111"/>
                </a:solidFill>
                <a:latin typeface="Aptos"/>
                <a:ea typeface="Aptos"/>
                <a:cs typeface="Aptos"/>
              </a:rPr>
              <a:t> Wu [2,3], Can Chen [3,4], Xue Liu [1,2,3]</a:t>
            </a:r>
          </a:p>
          <a:p>
            <a:pPr>
              <a:defRPr sz="2175" b="0">
                <a:solidFill>
                  <a:srgbClr val="111111"/>
                </a:solidFill>
                <a:latin typeface="Aptos"/>
                <a:ea typeface="Aptos"/>
                <a:cs typeface="Aptos"/>
              </a:defRPr>
            </a:pPr>
            <a:r>
              <a:rPr lang="en-US" sz="2000" dirty="0">
                <a:solidFill>
                  <a:srgbClr val="111111"/>
                </a:solidFill>
                <a:latin typeface="Aptos"/>
                <a:ea typeface="Aptos"/>
                <a:cs typeface="Aptos"/>
              </a:rPr>
              <a:t>[1] MBZUAI   [2] McGill University   [3] Mila - Quebec AI Institute   [4] Amazon AGI     * equal contribution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83F28-B485-7ED2-FD46-7806F1F65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9518571" y="524129"/>
            <a:ext cx="2172678" cy="749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76ACCF-4237-AAD7-7450-90A631C78C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851" b="31496"/>
          <a:stretch>
            <a:fillRect/>
          </a:stretch>
        </p:blipFill>
        <p:spPr>
          <a:xfrm>
            <a:off x="3396879" y="500117"/>
            <a:ext cx="2484057" cy="910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1C058-4D1E-2551-F25C-2D3E45A0C7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147" t="29065" r="17171" b="30806"/>
          <a:stretch>
            <a:fillRect/>
          </a:stretch>
        </p:blipFill>
        <p:spPr>
          <a:xfrm>
            <a:off x="6092333" y="582164"/>
            <a:ext cx="2069087" cy="691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C12D5D-814D-F404-4A30-D8CEF3CF8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817" y="500638"/>
            <a:ext cx="934357" cy="934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2860-BE13-C7F7-309E-7EEC389EB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473957" y="500117"/>
            <a:ext cx="2711525" cy="910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1F59BB-A7A2-848A-2BC1-CECFBFC1B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8" t="10816" r="17291" b="11256"/>
          <a:stretch>
            <a:fillRect/>
          </a:stretch>
        </p:blipFill>
        <p:spPr>
          <a:xfrm>
            <a:off x="623716" y="1993038"/>
            <a:ext cx="1206003" cy="14568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10BADC-1FB2-CE1C-C455-BCA7C2203CC3}"/>
              </a:ext>
            </a:extLst>
          </p:cNvPr>
          <p:cNvSpPr txBox="1"/>
          <p:nvPr/>
        </p:nvSpPr>
        <p:spPr>
          <a:xfrm>
            <a:off x="1972644" y="2042599"/>
            <a:ext cx="1030846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800" b="1" dirty="0">
                <a:solidFill>
                  <a:srgbClr val="003A84"/>
                </a:solidFill>
                <a:latin typeface="Aptos Display"/>
                <a:ea typeface="Aptos Display"/>
                <a:cs typeface="Aptos Display"/>
              </a:rPr>
              <a:t>S</a:t>
            </a:r>
            <a:r>
              <a:rPr lang="en-US" sz="3800" b="1" dirty="0">
                <a:latin typeface="Aptos Display"/>
                <a:ea typeface="Aptos Display"/>
                <a:cs typeface="Aptos Display"/>
              </a:rPr>
              <a:t>upport</a:t>
            </a:r>
            <a:r>
              <a:rPr lang="en-US" sz="3800" b="1" dirty="0">
                <a:solidFill>
                  <a:srgbClr val="031732"/>
                </a:solidFill>
                <a:latin typeface="Aptos Display"/>
                <a:ea typeface="Aptos Display"/>
                <a:cs typeface="Aptos Display"/>
              </a:rPr>
              <a:t>-</a:t>
            </a:r>
            <a:r>
              <a:rPr lang="en-US" sz="3800" b="1" dirty="0">
                <a:solidFill>
                  <a:srgbClr val="003A84"/>
                </a:solidFill>
                <a:latin typeface="Aptos Display"/>
                <a:ea typeface="Aptos Display"/>
                <a:cs typeface="Aptos Display"/>
              </a:rPr>
              <a:t>P</a:t>
            </a:r>
            <a:r>
              <a:rPr lang="en-US" sz="3800" b="1" dirty="0">
                <a:latin typeface="Aptos Display"/>
                <a:ea typeface="Aptos Display"/>
                <a:cs typeface="Aptos Display"/>
              </a:rPr>
              <a:t>roximity</a:t>
            </a:r>
            <a:r>
              <a:rPr lang="en-US" sz="3800" b="1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 </a:t>
            </a:r>
            <a:r>
              <a:rPr lang="en-US" sz="3800" b="1" dirty="0">
                <a:solidFill>
                  <a:srgbClr val="C81229"/>
                </a:solidFill>
                <a:latin typeface="Aptos Display"/>
                <a:ea typeface="Aptos Display"/>
                <a:cs typeface="Aptos Display"/>
              </a:rPr>
              <a:t>A</a:t>
            </a:r>
            <a:r>
              <a:rPr lang="en-US" sz="3800" b="1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ugmented </a:t>
            </a:r>
            <a:r>
              <a:rPr lang="en-US" sz="3800" b="1" dirty="0">
                <a:solidFill>
                  <a:srgbClr val="003A84"/>
                </a:solidFill>
                <a:latin typeface="Aptos Display"/>
                <a:ea typeface="Aptos Display"/>
                <a:cs typeface="Aptos Display"/>
              </a:rPr>
              <a:t>D</a:t>
            </a:r>
            <a:r>
              <a:rPr lang="en-US" sz="3800" b="1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iffusion </a:t>
            </a:r>
            <a:r>
              <a:rPr lang="en-US" sz="3800" b="1" dirty="0">
                <a:solidFill>
                  <a:srgbClr val="003A84"/>
                </a:solidFill>
                <a:latin typeface="Aptos Display"/>
                <a:ea typeface="Aptos Display"/>
                <a:cs typeface="Aptos Display"/>
              </a:rPr>
              <a:t>E</a:t>
            </a:r>
            <a:r>
              <a:rPr lang="en-US" sz="3800" b="1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stimation for Offline Black-Box Optimization</a:t>
            </a:r>
          </a:p>
        </p:txBody>
      </p:sp>
    </p:spTree>
    <p:extLst>
      <p:ext uri="{BB962C8B-B14F-4D97-AF65-F5344CB8AC3E}">
        <p14:creationId xmlns:p14="http://schemas.microsoft.com/office/powerpoint/2010/main" val="34505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05CF-7EA0-EC8E-330C-6DF88C35B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21" y="1855364"/>
            <a:ext cx="4190928" cy="268564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Offline black-box optimization</a:t>
            </a:r>
            <a:r>
              <a:rPr lang="en-US" sz="2400" dirty="0">
                <a:latin typeface="Aptos" panose="020B0004020202020204" pitchFamily="34" charset="0"/>
              </a:rPr>
              <a:t> searches best design with fixed dataset and no new evaluations.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B0F678-A4A1-AAD3-87D5-3A4F04DE8A9C}"/>
              </a:ext>
            </a:extLst>
          </p:cNvPr>
          <p:cNvSpPr txBox="1">
            <a:spLocks/>
          </p:cNvSpPr>
          <p:nvPr/>
        </p:nvSpPr>
        <p:spPr>
          <a:xfrm>
            <a:off x="1320800" y="427986"/>
            <a:ext cx="2387527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Background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0EC3808-670E-BC12-0FA3-6BF05E4B2DF2}"/>
              </a:ext>
            </a:extLst>
          </p:cNvPr>
          <p:cNvSpPr txBox="1">
            <a:spLocks/>
          </p:cNvSpPr>
          <p:nvPr/>
        </p:nvSpPr>
        <p:spPr>
          <a:xfrm>
            <a:off x="5219701" y="424168"/>
            <a:ext cx="1625600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Method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E0E3275-4DD1-DD1F-485E-5FE7A87CE0FB}"/>
              </a:ext>
            </a:extLst>
          </p:cNvPr>
          <p:cNvSpPr txBox="1">
            <a:spLocks/>
          </p:cNvSpPr>
          <p:nvPr/>
        </p:nvSpPr>
        <p:spPr>
          <a:xfrm>
            <a:off x="8559875" y="424167"/>
            <a:ext cx="2514599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Experiments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3948C9-9A32-3906-247E-C50521E3A648}"/>
              </a:ext>
            </a:extLst>
          </p:cNvPr>
          <p:cNvCxnSpPr>
            <a:cxnSpLocks/>
          </p:cNvCxnSpPr>
          <p:nvPr/>
        </p:nvCxnSpPr>
        <p:spPr>
          <a:xfrm>
            <a:off x="1447763" y="930268"/>
            <a:ext cx="20307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EA1AC8E-D058-89E0-838D-D32C73A25B7F}"/>
              </a:ext>
            </a:extLst>
          </p:cNvPr>
          <p:cNvSpPr txBox="1"/>
          <p:nvPr/>
        </p:nvSpPr>
        <p:spPr>
          <a:xfrm>
            <a:off x="4440372" y="4261229"/>
            <a:ext cx="162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Historical Data</a:t>
            </a:r>
            <a:endParaRPr lang="en-US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ED74B5C-12BC-03DD-A815-60753E712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0973">
            <a:off x="4542403" y="3270754"/>
            <a:ext cx="907806" cy="9078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BBD655-82DC-4DEC-D016-7E855FE4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947" y="3729574"/>
            <a:ext cx="504049" cy="5040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5B6270-983C-7C01-A63E-F48E2CBFF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682" y="3504443"/>
            <a:ext cx="551161" cy="5511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632451-A867-1073-B03B-FED0A7699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525" y="3257639"/>
            <a:ext cx="934036" cy="9340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3C6ABB9-8EC6-386A-3D1B-C0780FF7FB4E}"/>
              </a:ext>
            </a:extLst>
          </p:cNvPr>
          <p:cNvSpPr txBox="1"/>
          <p:nvPr/>
        </p:nvSpPr>
        <p:spPr>
          <a:xfrm>
            <a:off x="6359846" y="4288835"/>
            <a:ext cx="162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Offline Model</a:t>
            </a:r>
            <a:endParaRPr lang="en-US" sz="24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8AF92A-A8E7-F000-1B01-970BE3557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090" y="3394549"/>
            <a:ext cx="823817" cy="82381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43D6F60-E5EB-51E2-35AB-FC2E702A6E42}"/>
              </a:ext>
            </a:extLst>
          </p:cNvPr>
          <p:cNvSpPr txBox="1"/>
          <p:nvPr/>
        </p:nvSpPr>
        <p:spPr>
          <a:xfrm>
            <a:off x="8007662" y="4304765"/>
            <a:ext cx="1639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Design</a:t>
            </a:r>
            <a:endParaRPr lang="en-US" sz="2400" dirty="0"/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37195366-0255-A505-AD63-DC0B66BF8D06}"/>
              </a:ext>
            </a:extLst>
          </p:cNvPr>
          <p:cNvCxnSpPr>
            <a:cxnSpLocks/>
            <a:stCxn id="29" idx="1"/>
          </p:cNvCxnSpPr>
          <p:nvPr/>
        </p:nvCxnSpPr>
        <p:spPr>
          <a:xfrm rot="10800000" flipV="1">
            <a:off x="4996307" y="2761552"/>
            <a:ext cx="1518107" cy="491377"/>
          </a:xfrm>
          <a:prstGeom prst="bentConnector3">
            <a:avLst>
              <a:gd name="adj1" fmla="val 101107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174FC65C-3054-EE8A-30D6-DB91EA686C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4413" y="2432436"/>
            <a:ext cx="658233" cy="6582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1AFE8B-233D-F2AB-B7C5-0AB2130375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271" y="1820728"/>
            <a:ext cx="1186512" cy="11865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35E17B7-E000-1447-CCF4-1DC53BAB96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2008" y="4605205"/>
            <a:ext cx="739397" cy="7393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978047-7A4C-9312-2D14-5615334466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0696" y="3360642"/>
            <a:ext cx="715662" cy="71566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11F447F-8D4F-52D5-E37B-46D075248CC4}"/>
              </a:ext>
            </a:extLst>
          </p:cNvPr>
          <p:cNvSpPr txBox="1"/>
          <p:nvPr/>
        </p:nvSpPr>
        <p:spPr>
          <a:xfrm>
            <a:off x="9936148" y="4076304"/>
            <a:ext cx="225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Molecules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85A645-8757-0AA8-18A0-B2E0043E259D}"/>
              </a:ext>
            </a:extLst>
          </p:cNvPr>
          <p:cNvSpPr txBox="1"/>
          <p:nvPr/>
        </p:nvSpPr>
        <p:spPr>
          <a:xfrm>
            <a:off x="9689303" y="5309692"/>
            <a:ext cx="202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ptos" panose="020B0004020202020204" pitchFamily="34" charset="0"/>
              </a:rPr>
              <a:t>Hyperparams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6C2297-6F96-F51B-30D6-DB232585FE2A}"/>
                  </a:ext>
                </a:extLst>
              </p:cNvPr>
              <p:cNvSpPr txBox="1"/>
              <p:nvPr/>
            </p:nvSpPr>
            <p:spPr>
              <a:xfrm>
                <a:off x="6741987" y="4658167"/>
                <a:ext cx="35600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6C2297-6F96-F51B-30D6-DB232585F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987" y="4658167"/>
                <a:ext cx="3560021" cy="461665"/>
              </a:xfrm>
              <a:prstGeom prst="rect">
                <a:avLst/>
              </a:prstGeom>
              <a:blipFill>
                <a:blip r:embed="rId1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AC3E772B-8D12-0302-A664-9DC44BCBD4DB}"/>
              </a:ext>
            </a:extLst>
          </p:cNvPr>
          <p:cNvSpPr txBox="1"/>
          <p:nvPr/>
        </p:nvSpPr>
        <p:spPr>
          <a:xfrm>
            <a:off x="10397455" y="5762382"/>
            <a:ext cx="115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ptos" panose="020B0004020202020204" pitchFamily="34" charset="0"/>
              </a:rPr>
              <a:t>···</a:t>
            </a:r>
            <a:endParaRPr lang="en-US" sz="4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385360-DE0F-4ED3-EB5F-554D41F906BB}"/>
              </a:ext>
            </a:extLst>
          </p:cNvPr>
          <p:cNvSpPr txBox="1"/>
          <p:nvPr/>
        </p:nvSpPr>
        <p:spPr>
          <a:xfrm>
            <a:off x="9936148" y="2847218"/>
            <a:ext cx="202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Materials</a:t>
            </a:r>
            <a:endParaRPr lang="en-US" sz="24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8DF2039-CC90-AE94-AD07-48BD10F46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501" y="3525143"/>
            <a:ext cx="551161" cy="5511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22DA78C-CCA6-1234-4D77-804E11696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177" y="3525143"/>
            <a:ext cx="551161" cy="551161"/>
          </a:xfrm>
          <a:prstGeom prst="rect">
            <a:avLst/>
          </a:prstGeom>
        </p:spPr>
      </p:pic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7BB48BCA-AB40-D547-75D4-92B2EE5256B9}"/>
              </a:ext>
            </a:extLst>
          </p:cNvPr>
          <p:cNvCxnSpPr>
            <a:cxnSpLocks/>
            <a:stCxn id="29" idx="3"/>
            <a:endCxn id="24" idx="0"/>
          </p:cNvCxnSpPr>
          <p:nvPr/>
        </p:nvCxnSpPr>
        <p:spPr>
          <a:xfrm>
            <a:off x="7172646" y="2761553"/>
            <a:ext cx="1349353" cy="632996"/>
          </a:xfrm>
          <a:prstGeom prst="bentConnector2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54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50ADE-7051-D8ED-CA7D-B85B8B3A3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9E05705-6207-ACE7-67F5-C2D0FC888A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41" t="5605" r="2134" b="6203"/>
          <a:stretch>
            <a:fillRect/>
          </a:stretch>
        </p:blipFill>
        <p:spPr>
          <a:xfrm>
            <a:off x="4394199" y="1382641"/>
            <a:ext cx="7596324" cy="48321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C1246-623F-5967-0A5C-F3D9027AC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21" y="1855364"/>
            <a:ext cx="4190928" cy="268564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Offline black-box optimization</a:t>
            </a:r>
            <a:r>
              <a:rPr lang="en-US" sz="2400" dirty="0">
                <a:latin typeface="Aptos" panose="020B0004020202020204" pitchFamily="34" charset="0"/>
              </a:rPr>
              <a:t> searches best design with fixed dataset and no new evaluations.</a:t>
            </a:r>
          </a:p>
          <a:p>
            <a:r>
              <a:rPr lang="en-US" sz="2400" dirty="0">
                <a:latin typeface="Aptos" panose="020B0004020202020204" pitchFamily="34" charset="0"/>
              </a:rPr>
              <a:t>Optimizer </a:t>
            </a:r>
            <a:r>
              <a:rPr lang="en-US" sz="2400" b="1" dirty="0">
                <a:latin typeface="Aptos" panose="020B0004020202020204" pitchFamily="34" charset="0"/>
              </a:rPr>
              <a:t>exploits surrogate overestimations</a:t>
            </a:r>
            <a:r>
              <a:rPr lang="en-US" sz="2400" dirty="0">
                <a:latin typeface="Aptos" panose="020B0004020202020204" pitchFamily="34" charset="0"/>
              </a:rPr>
              <a:t> far from data manifold.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A33A16-9076-AD8D-6780-2216CD429A68}"/>
              </a:ext>
            </a:extLst>
          </p:cNvPr>
          <p:cNvSpPr txBox="1">
            <a:spLocks/>
          </p:cNvSpPr>
          <p:nvPr/>
        </p:nvSpPr>
        <p:spPr>
          <a:xfrm>
            <a:off x="1320800" y="427986"/>
            <a:ext cx="2387527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Background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B14C354-02DF-9C7C-53C0-BF3944ABCF8E}"/>
              </a:ext>
            </a:extLst>
          </p:cNvPr>
          <p:cNvSpPr txBox="1">
            <a:spLocks/>
          </p:cNvSpPr>
          <p:nvPr/>
        </p:nvSpPr>
        <p:spPr>
          <a:xfrm>
            <a:off x="5219701" y="424168"/>
            <a:ext cx="1625600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Method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795B594-9A9C-A800-C970-E53487E956A8}"/>
              </a:ext>
            </a:extLst>
          </p:cNvPr>
          <p:cNvSpPr txBox="1">
            <a:spLocks/>
          </p:cNvSpPr>
          <p:nvPr/>
        </p:nvSpPr>
        <p:spPr>
          <a:xfrm>
            <a:off x="8559875" y="424167"/>
            <a:ext cx="2514599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Experiments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E53168-3686-32F0-0F58-43CE15C3620A}"/>
              </a:ext>
            </a:extLst>
          </p:cNvPr>
          <p:cNvCxnSpPr>
            <a:cxnSpLocks/>
          </p:cNvCxnSpPr>
          <p:nvPr/>
        </p:nvCxnSpPr>
        <p:spPr>
          <a:xfrm>
            <a:off x="1447763" y="930268"/>
            <a:ext cx="20307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41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562BF-462A-10C7-B207-DFF9DD2A8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F40F3-BC39-B03F-39A2-EBD9EA7F41EC}"/>
              </a:ext>
            </a:extLst>
          </p:cNvPr>
          <p:cNvSpPr txBox="1">
            <a:spLocks/>
          </p:cNvSpPr>
          <p:nvPr/>
        </p:nvSpPr>
        <p:spPr>
          <a:xfrm>
            <a:off x="1320800" y="427986"/>
            <a:ext cx="2387527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Background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6990B5-255A-0693-B995-22905BABE3DA}"/>
              </a:ext>
            </a:extLst>
          </p:cNvPr>
          <p:cNvSpPr txBox="1">
            <a:spLocks/>
          </p:cNvSpPr>
          <p:nvPr/>
        </p:nvSpPr>
        <p:spPr>
          <a:xfrm>
            <a:off x="5219701" y="424168"/>
            <a:ext cx="1625600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Method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9B2A202-D728-5A5D-BF61-3314B2569D96}"/>
              </a:ext>
            </a:extLst>
          </p:cNvPr>
          <p:cNvSpPr txBox="1">
            <a:spLocks/>
          </p:cNvSpPr>
          <p:nvPr/>
        </p:nvSpPr>
        <p:spPr>
          <a:xfrm>
            <a:off x="8559875" y="424167"/>
            <a:ext cx="2514599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Experiments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75C642-2EB1-37C9-B324-71300B4C3677}"/>
              </a:ext>
            </a:extLst>
          </p:cNvPr>
          <p:cNvCxnSpPr>
            <a:cxnSpLocks/>
          </p:cNvCxnSpPr>
          <p:nvPr/>
        </p:nvCxnSpPr>
        <p:spPr>
          <a:xfrm>
            <a:off x="5349240" y="930268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44A1E9F5-ACBC-B05D-99B7-F498F1FF0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574" y="1308846"/>
            <a:ext cx="4712288" cy="5269568"/>
          </a:xfrm>
          <a:prstGeom prst="rect">
            <a:avLst/>
          </a:prstGeom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D759E72-F808-42F8-BB09-065FE0831507}"/>
              </a:ext>
            </a:extLst>
          </p:cNvPr>
          <p:cNvSpPr txBox="1">
            <a:spLocks/>
          </p:cNvSpPr>
          <p:nvPr/>
        </p:nvSpPr>
        <p:spPr>
          <a:xfrm>
            <a:off x="1144263" y="2176206"/>
            <a:ext cx="3969158" cy="2685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ptos" panose="020B0004020202020204" pitchFamily="34" charset="0"/>
              </a:rPr>
              <a:t>SPADE</a:t>
            </a:r>
            <a:r>
              <a:rPr lang="en-US" sz="2400" b="1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trains a </a:t>
            </a:r>
            <a:r>
              <a:rPr lang="en-US" sz="2400" b="1" dirty="0">
                <a:latin typeface="Aptos" panose="020B0004020202020204" pitchFamily="34" charset="0"/>
              </a:rPr>
              <a:t>calibrated, support-aware diffusion surrogate</a:t>
            </a:r>
            <a:r>
              <a:rPr lang="en-US" sz="2400" dirty="0">
                <a:latin typeface="Aptos" panose="020B0004020202020204" pitchFamily="34" charset="0"/>
              </a:rPr>
              <a:t> on offline design–score data.</a:t>
            </a:r>
          </a:p>
          <a:p>
            <a:r>
              <a:rPr lang="en-US" sz="2400" dirty="0">
                <a:latin typeface="Aptos" panose="020B0004020202020204" pitchFamily="34" charset="0"/>
              </a:rPr>
              <a:t>It then uses </a:t>
            </a:r>
            <a:r>
              <a:rPr lang="en-US" sz="2400" b="1" dirty="0">
                <a:latin typeface="Aptos" panose="020B0004020202020204" pitchFamily="34" charset="0"/>
              </a:rPr>
              <a:t>MC sampling</a:t>
            </a:r>
            <a:r>
              <a:rPr lang="en-US" sz="2400" dirty="0">
                <a:latin typeface="Aptos" panose="020B0004020202020204" pitchFamily="34" charset="0"/>
              </a:rPr>
              <a:t>,</a:t>
            </a:r>
            <a:r>
              <a:rPr lang="en-US" sz="2400" b="1" dirty="0">
                <a:latin typeface="Aptos" panose="020B0004020202020204" pitchFamily="34" charset="0"/>
              </a:rPr>
              <a:t> LCB scoring</a:t>
            </a:r>
            <a:r>
              <a:rPr lang="en-US" sz="2400" dirty="0">
                <a:latin typeface="Aptos" panose="020B0004020202020204" pitchFamily="34" charset="0"/>
              </a:rPr>
              <a:t>,</a:t>
            </a:r>
            <a:r>
              <a:rPr lang="en-US" sz="2400" b="1" dirty="0">
                <a:latin typeface="Aptos" panose="020B0004020202020204" pitchFamily="34" charset="0"/>
              </a:rPr>
              <a:t> </a:t>
            </a:r>
            <a:r>
              <a:rPr lang="en-US" sz="2400" dirty="0">
                <a:latin typeface="Aptos" panose="020B0004020202020204" pitchFamily="34" charset="0"/>
              </a:rPr>
              <a:t>and </a:t>
            </a:r>
            <a:r>
              <a:rPr lang="en-US" sz="2400" b="1" dirty="0">
                <a:latin typeface="Aptos" panose="020B0004020202020204" pitchFamily="34" charset="0"/>
              </a:rPr>
              <a:t>evolutionary updates</a:t>
            </a:r>
            <a:r>
              <a:rPr lang="en-US" sz="2400" dirty="0">
                <a:latin typeface="Aptos" panose="020B0004020202020204" pitchFamily="34" charset="0"/>
              </a:rPr>
              <a:t> to find the best design.</a:t>
            </a:r>
          </a:p>
        </p:txBody>
      </p:sp>
    </p:spTree>
    <p:extLst>
      <p:ext uri="{BB962C8B-B14F-4D97-AF65-F5344CB8AC3E}">
        <p14:creationId xmlns:p14="http://schemas.microsoft.com/office/powerpoint/2010/main" val="166834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9F09-62F7-6252-CBB3-B6B0EDE27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A44814-5EA9-E390-1272-0064AD26D394}"/>
              </a:ext>
            </a:extLst>
          </p:cNvPr>
          <p:cNvSpPr txBox="1">
            <a:spLocks/>
          </p:cNvSpPr>
          <p:nvPr/>
        </p:nvSpPr>
        <p:spPr>
          <a:xfrm>
            <a:off x="1320800" y="427986"/>
            <a:ext cx="2387527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Background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07ADA41-EFBD-F572-6A4F-8874B37B9D5C}"/>
              </a:ext>
            </a:extLst>
          </p:cNvPr>
          <p:cNvSpPr txBox="1">
            <a:spLocks/>
          </p:cNvSpPr>
          <p:nvPr/>
        </p:nvSpPr>
        <p:spPr>
          <a:xfrm>
            <a:off x="5219701" y="424168"/>
            <a:ext cx="1625600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Method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9032C04-732A-F48B-EAE1-E39DEE6FE2C9}"/>
              </a:ext>
            </a:extLst>
          </p:cNvPr>
          <p:cNvSpPr txBox="1">
            <a:spLocks/>
          </p:cNvSpPr>
          <p:nvPr/>
        </p:nvSpPr>
        <p:spPr>
          <a:xfrm>
            <a:off x="8559875" y="424167"/>
            <a:ext cx="2514599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9365DDD-ECF3-41A9-78DF-4E242ECABE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4982" y="1564341"/>
                <a:ext cx="6971705" cy="821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zh-CN" alt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i="1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9365DDD-ECF3-41A9-78DF-4E242ECAB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982" y="1564341"/>
                <a:ext cx="6971705" cy="821847"/>
              </a:xfrm>
              <a:prstGeom prst="rect">
                <a:avLst/>
              </a:prstGeom>
              <a:blipFill>
                <a:blip r:embed="rId3"/>
                <a:stretch>
                  <a:fillRect t="-9231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820E438-74D5-302F-BF2B-9BE97F5BC3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5626" y="2731750"/>
                <a:ext cx="9179100" cy="26856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b="1" dirty="0">
                    <a:latin typeface="Aptos" panose="020B0004020202020204" pitchFamily="34" charset="0"/>
                  </a:rPr>
                  <a:t>SPADE</a:t>
                </a:r>
                <a:r>
                  <a:rPr lang="zh-CN" altLang="en-US" sz="3200" b="1" dirty="0">
                    <a:latin typeface="Aptos" panose="020B0004020202020204" pitchFamily="34" charset="0"/>
                  </a:rPr>
                  <a:t> </a:t>
                </a:r>
                <a:r>
                  <a:rPr lang="en-US" altLang="zh-CN" sz="3200" b="1" dirty="0">
                    <a:latin typeface="Aptos" panose="020B0004020202020204" pitchFamily="34" charset="0"/>
                  </a:rPr>
                  <a:t>is</a:t>
                </a:r>
              </a:p>
              <a:p>
                <a:r>
                  <a:rPr lang="en-US" sz="32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diffusion surrogate for likelihood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zh-CN" altLang="en-US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0070C0"/>
                  </a:solidFill>
                  <a:latin typeface="Aptos" panose="020B0004020202020204" pitchFamily="34" charset="0"/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Aptos" panose="020B0004020202020204" pitchFamily="34" charset="0"/>
                  </a:rPr>
                  <a:t>support prior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ptos" panose="020B0004020202020204" pitchFamily="34" charset="0"/>
                  </a:rPr>
                  <a:t>via </a:t>
                </a:r>
                <a:r>
                  <a:rPr lang="en-US" sz="3200" dirty="0" err="1">
                    <a:solidFill>
                      <a:srgbClr val="FF0000"/>
                    </a:solidFill>
                    <a:latin typeface="Aptos" panose="020B0004020202020204" pitchFamily="34" charset="0"/>
                  </a:rPr>
                  <a:t>kNN</a:t>
                </a:r>
                <a:r>
                  <a:rPr lang="en-US" sz="3200" dirty="0">
                    <a:solidFill>
                      <a:srgbClr val="FF0000"/>
                    </a:solidFill>
                    <a:latin typeface="Aptos" panose="020B0004020202020204" pitchFamily="34" charset="0"/>
                  </a:rPr>
                  <a:t> proximity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820E438-74D5-302F-BF2B-9BE97F5BC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5626" y="2731750"/>
                <a:ext cx="9179100" cy="2685640"/>
              </a:xfrm>
              <a:blipFill>
                <a:blip r:embed="rId4"/>
                <a:stretch>
                  <a:fillRect l="-1657" t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7A92B0-4FFF-8889-026F-CEC7FBB690B7}"/>
              </a:ext>
            </a:extLst>
          </p:cNvPr>
          <p:cNvCxnSpPr>
            <a:cxnSpLocks/>
          </p:cNvCxnSpPr>
          <p:nvPr/>
        </p:nvCxnSpPr>
        <p:spPr>
          <a:xfrm>
            <a:off x="5349240" y="930268"/>
            <a:ext cx="1280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">
            <a:extLst>
              <a:ext uri="{FF2B5EF4-FFF2-40B4-BE49-F238E27FC236}">
                <a16:creationId xmlns:a16="http://schemas.microsoft.com/office/drawing/2014/main" id="{CDAFA1F0-F3F0-C60E-17BE-E43553852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Ã(x) ≈ A(μ, σ) + κ log p̂_knn(x)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2FBB82-C731-6250-42F8-6199C0DCF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891" y="4686954"/>
            <a:ext cx="7155619" cy="8828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F5C8435-3ACA-4EB3-ACB7-C27FEB8EA1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626" y="5662303"/>
                <a:ext cx="10903087" cy="5060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>
                    <a:latin typeface="Aptos" panose="020B0004020202020204" pitchFamily="34" charset="0"/>
                  </a:rPr>
                  <a:t>A</a:t>
                </a:r>
                <a:r>
                  <a:rPr lang="en-US" altLang="zh-CN" sz="3200" dirty="0">
                    <a:latin typeface="Aptos" panose="020B0004020202020204" pitchFamily="34" charset="0"/>
                  </a:rPr>
                  <a:t>cquisition 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sz="3200" dirty="0">
                    <a:latin typeface="Aptos" panose="020B0004020202020204" pitchFamily="34" charset="0"/>
                  </a:rPr>
                  <a:t>predicted utility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Aptos" panose="020B0004020202020204" pitchFamily="34" charset="0"/>
                  </a:rPr>
                  <a:t> data-support prior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F5C8435-3ACA-4EB3-ACB7-C27FEB8EA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26" y="5662303"/>
                <a:ext cx="10903087" cy="506097"/>
              </a:xfrm>
              <a:prstGeom prst="rect">
                <a:avLst/>
              </a:prstGeom>
              <a:blipFill>
                <a:blip r:embed="rId6"/>
                <a:stretch>
                  <a:fillRect l="-1395" t="-31707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16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202BF-EA66-92F6-D802-7A3DED9B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B6D62E-1C9A-8D79-A184-72E1508A4C7D}"/>
              </a:ext>
            </a:extLst>
          </p:cNvPr>
          <p:cNvSpPr txBox="1">
            <a:spLocks/>
          </p:cNvSpPr>
          <p:nvPr/>
        </p:nvSpPr>
        <p:spPr>
          <a:xfrm>
            <a:off x="1320800" y="427986"/>
            <a:ext cx="2387527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Background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E8F22D6-AAE3-56FC-7641-44ACB6E1853A}"/>
              </a:ext>
            </a:extLst>
          </p:cNvPr>
          <p:cNvSpPr txBox="1">
            <a:spLocks/>
          </p:cNvSpPr>
          <p:nvPr/>
        </p:nvSpPr>
        <p:spPr>
          <a:xfrm>
            <a:off x="5219701" y="424168"/>
            <a:ext cx="1625600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Method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C8E1E14-6EBB-6FB7-0D61-AC66F72BFB4F}"/>
              </a:ext>
            </a:extLst>
          </p:cNvPr>
          <p:cNvSpPr txBox="1">
            <a:spLocks/>
          </p:cNvSpPr>
          <p:nvPr/>
        </p:nvSpPr>
        <p:spPr>
          <a:xfrm>
            <a:off x="8559875" y="424167"/>
            <a:ext cx="2514599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Experiments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7E7730-B30A-28BF-BF73-B824A08ED2A7}"/>
              </a:ext>
            </a:extLst>
          </p:cNvPr>
          <p:cNvCxnSpPr>
            <a:cxnSpLocks/>
          </p:cNvCxnSpPr>
          <p:nvPr/>
        </p:nvCxnSpPr>
        <p:spPr>
          <a:xfrm>
            <a:off x="8691530" y="930268"/>
            <a:ext cx="21489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3547879-71E6-2850-1CC7-844DD1CCF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403040" y="1779558"/>
            <a:ext cx="7500943" cy="44765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DEAA60-8389-2B11-6F02-0E907418A81F}"/>
              </a:ext>
            </a:extLst>
          </p:cNvPr>
          <p:cNvSpPr/>
          <p:nvPr/>
        </p:nvSpPr>
        <p:spPr>
          <a:xfrm>
            <a:off x="10479505" y="6051884"/>
            <a:ext cx="1392535" cy="2041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818A4F-BCA7-DD97-D635-9A5AE566C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21" y="1855364"/>
            <a:ext cx="3672379" cy="268564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SOTA on benchmarks</a:t>
            </a:r>
            <a:r>
              <a:rPr lang="en-US" sz="2400" dirty="0">
                <a:latin typeface="Aptos" panose="020B0004020202020204" pitchFamily="34" charset="0"/>
              </a:rPr>
              <a:t>: mean &amp; median ranks are 2.8 and 1.5 out of all 24 methods</a:t>
            </a:r>
          </a:p>
        </p:txBody>
      </p:sp>
    </p:spTree>
    <p:extLst>
      <p:ext uri="{BB962C8B-B14F-4D97-AF65-F5344CB8AC3E}">
        <p14:creationId xmlns:p14="http://schemas.microsoft.com/office/powerpoint/2010/main" val="165974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13B7F-001A-494E-A191-2281857AD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4C9B7F-7C49-06F5-21F4-E14B6DE588AB}"/>
              </a:ext>
            </a:extLst>
          </p:cNvPr>
          <p:cNvSpPr txBox="1">
            <a:spLocks/>
          </p:cNvSpPr>
          <p:nvPr/>
        </p:nvSpPr>
        <p:spPr>
          <a:xfrm>
            <a:off x="1320800" y="427986"/>
            <a:ext cx="2387527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Background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40FCF64-4744-757B-8B51-4B3C98DFF802}"/>
              </a:ext>
            </a:extLst>
          </p:cNvPr>
          <p:cNvSpPr txBox="1">
            <a:spLocks/>
          </p:cNvSpPr>
          <p:nvPr/>
        </p:nvSpPr>
        <p:spPr>
          <a:xfrm>
            <a:off x="5219701" y="424168"/>
            <a:ext cx="1625600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Method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E10E1E7-FDF8-1AFE-261D-2AF7F846903F}"/>
              </a:ext>
            </a:extLst>
          </p:cNvPr>
          <p:cNvSpPr txBox="1">
            <a:spLocks/>
          </p:cNvSpPr>
          <p:nvPr/>
        </p:nvSpPr>
        <p:spPr>
          <a:xfrm>
            <a:off x="8559875" y="424167"/>
            <a:ext cx="2514599" cy="506101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3200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Experiments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80E3E87-9297-3FCA-D5BE-C55B0C13661F}"/>
              </a:ext>
            </a:extLst>
          </p:cNvPr>
          <p:cNvCxnSpPr>
            <a:cxnSpLocks/>
          </p:cNvCxnSpPr>
          <p:nvPr/>
        </p:nvCxnSpPr>
        <p:spPr>
          <a:xfrm>
            <a:off x="8691530" y="930268"/>
            <a:ext cx="21489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F57825-34EB-0AF8-2F93-C791DFBFA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21" y="1855364"/>
            <a:ext cx="3672379" cy="447651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ptos" panose="020B0004020202020204" pitchFamily="34" charset="0"/>
              </a:rPr>
              <a:t>SOTA on benchmarks</a:t>
            </a:r>
            <a:r>
              <a:rPr lang="en-US" sz="2400" dirty="0">
                <a:latin typeface="Aptos" panose="020B0004020202020204" pitchFamily="34" charset="0"/>
              </a:rPr>
              <a:t>: mean &amp; median ranks are 2.8 and 1.5 out of all 24 methods</a:t>
            </a:r>
          </a:p>
          <a:p>
            <a:r>
              <a:rPr lang="en-US" sz="2400" b="1" dirty="0">
                <a:latin typeface="Aptos" panose="020B0004020202020204" pitchFamily="34" charset="0"/>
              </a:rPr>
              <a:t>Ablation validates regularization design: </a:t>
            </a:r>
            <a:r>
              <a:rPr lang="en-US" sz="2400" dirty="0">
                <a:latin typeface="Aptos" panose="020B0004020202020204" pitchFamily="34" charset="0"/>
              </a:rPr>
              <a:t>both components are necessary</a:t>
            </a:r>
          </a:p>
          <a:p>
            <a:r>
              <a:rPr lang="en-US" sz="2400" b="1" dirty="0">
                <a:latin typeface="Aptos" panose="020B0004020202020204" pitchFamily="34" charset="0"/>
              </a:rPr>
              <a:t>Observation on synthetic functions</a:t>
            </a:r>
            <a:r>
              <a:rPr lang="en-US" sz="2400" dirty="0">
                <a:latin typeface="Aptos" panose="020B0004020202020204" pitchFamily="34" charset="0"/>
              </a:rPr>
              <a:t>: SPADE recovers global structure.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03BC7D-B233-CF45-F302-1DEA764D5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626852" y="1855364"/>
            <a:ext cx="6213602" cy="17518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7C1644-1318-C274-EE56-82A647E58F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33" r="4168"/>
          <a:stretch>
            <a:fillRect/>
          </a:stretch>
        </p:blipFill>
        <p:spPr>
          <a:xfrm>
            <a:off x="4626852" y="3934633"/>
            <a:ext cx="6710081" cy="24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D4459-69AD-018F-CD4E-68C20BBB7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371D425A-80C3-2B77-B1BB-936D45FFEBDA}"/>
              </a:ext>
            </a:extLst>
          </p:cNvPr>
          <p:cNvSpPr txBox="1">
            <a:spLocks/>
          </p:cNvSpPr>
          <p:nvPr/>
        </p:nvSpPr>
        <p:spPr>
          <a:xfrm>
            <a:off x="910971" y="933817"/>
            <a:ext cx="3708326" cy="1131466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lIns="114300" tIns="57150" rIns="114300" bIns="5715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050" b="1">
                <a:solidFill>
                  <a:srgbClr val="111111"/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 sz="8000" b="1" dirty="0">
                <a:solidFill>
                  <a:srgbClr val="111111"/>
                </a:solidFill>
                <a:latin typeface="Aptos Display"/>
                <a:ea typeface="Aptos Display"/>
                <a:cs typeface="Aptos Display"/>
              </a:rPr>
              <a:t>Thanks!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1C3880-F416-DF76-97A7-080216D4D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434" y="3884281"/>
            <a:ext cx="2083666" cy="2202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206D82-08B1-A580-6058-93078C0A7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881" y="3952442"/>
            <a:ext cx="1320966" cy="13209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BC401C-BD7B-FB05-3E86-0E33A8C4D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689" y="4179382"/>
            <a:ext cx="1250361" cy="12503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78BCF-97CD-97F5-75A1-B106B78D70C5}"/>
              </a:ext>
            </a:extLst>
          </p:cNvPr>
          <p:cNvSpPr txBox="1"/>
          <p:nvPr/>
        </p:nvSpPr>
        <p:spPr>
          <a:xfrm>
            <a:off x="3802881" y="5268377"/>
            <a:ext cx="165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ptos" panose="020B0004020202020204" pitchFamily="34" charset="0"/>
              </a:rPr>
              <a:t>Paper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F0CB1-2637-6DC7-897C-B5D3EAE2008B}"/>
              </a:ext>
            </a:extLst>
          </p:cNvPr>
          <p:cNvSpPr txBox="1"/>
          <p:nvPr/>
        </p:nvSpPr>
        <p:spPr>
          <a:xfrm>
            <a:off x="8840689" y="5246597"/>
            <a:ext cx="165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ptos" panose="020B0004020202020204" pitchFamily="34" charset="0"/>
              </a:rPr>
              <a:t>Code</a:t>
            </a:r>
            <a:endParaRPr lang="en-US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714856-B1A9-E9B6-953D-A7C04CA163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35" y="3884281"/>
            <a:ext cx="2202497" cy="22024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E6217E-2F38-33CE-6C50-B7E9CAED1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1610" y="353425"/>
            <a:ext cx="5634979" cy="31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4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616</Words>
  <Application>Microsoft Macintosh PowerPoint</Application>
  <PresentationFormat>Widescreen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Yonghan (Harry) Yang</dc:creator>
  <cp:lastModifiedBy>永函 杨</cp:lastModifiedBy>
  <cp:revision>2</cp:revision>
  <dcterms:created xsi:type="dcterms:W3CDTF">2026-05-31T04:17:16Z</dcterms:created>
  <dcterms:modified xsi:type="dcterms:W3CDTF">2026-06-03T11:49:30Z</dcterms:modified>
</cp:coreProperties>
</file>